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881AF-10A5-406D-A62A-E5C536450EB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36F22AA-CB5D-4DC0-A613-C29E049F8D38}">
      <dgm:prSet phldrT="[Текст]"/>
      <dgm:spPr/>
      <dgm:t>
        <a:bodyPr/>
        <a:lstStyle/>
        <a:p>
          <a:r>
            <a:rPr lang="ru-RU" dirty="0" smtClean="0"/>
            <a:t>Средства областного бюджета-    </a:t>
          </a:r>
          <a:r>
            <a:rPr lang="ru-RU" dirty="0" smtClean="0"/>
            <a:t>2 222 250 </a:t>
          </a:r>
          <a:r>
            <a:rPr lang="ru-RU" dirty="0" smtClean="0"/>
            <a:t>  .</a:t>
          </a:r>
          <a:endParaRPr lang="ru-RU" dirty="0"/>
        </a:p>
      </dgm:t>
    </dgm:pt>
    <dgm:pt modelId="{6E8A42F7-791C-4C76-8B15-2B7330DA66EF}" type="parTrans" cxnId="{02773216-3C08-4FBF-B410-4979259F3CE9}">
      <dgm:prSet/>
      <dgm:spPr/>
      <dgm:t>
        <a:bodyPr/>
        <a:lstStyle/>
        <a:p>
          <a:endParaRPr lang="ru-RU"/>
        </a:p>
      </dgm:t>
    </dgm:pt>
    <dgm:pt modelId="{42CB26C6-AA11-4BC3-B4C5-DF50F435F473}" type="sibTrans" cxnId="{02773216-3C08-4FBF-B410-4979259F3CE9}">
      <dgm:prSet/>
      <dgm:spPr/>
      <dgm:t>
        <a:bodyPr/>
        <a:lstStyle/>
        <a:p>
          <a:endParaRPr lang="ru-RU"/>
        </a:p>
      </dgm:t>
    </dgm:pt>
    <dgm:pt modelId="{C7BCA9DA-E3A1-4421-8FAF-3DDC5903EBE6}">
      <dgm:prSet phldrT="[Текст]"/>
      <dgm:spPr/>
      <dgm:t>
        <a:bodyPr/>
        <a:lstStyle/>
        <a:p>
          <a:r>
            <a:rPr lang="ru-RU" dirty="0" smtClean="0"/>
            <a:t>Средства местного бюджета </a:t>
          </a:r>
          <a:r>
            <a:rPr lang="ru-RU" dirty="0" smtClean="0"/>
            <a:t>–148  </a:t>
          </a:r>
          <a:r>
            <a:rPr lang="ru-RU" dirty="0" smtClean="0"/>
            <a:t>150 </a:t>
          </a:r>
          <a:r>
            <a:rPr lang="ru-RU" dirty="0" smtClean="0"/>
            <a:t> </a:t>
          </a:r>
          <a:r>
            <a:rPr lang="ru-RU" dirty="0" smtClean="0"/>
            <a:t>рублей</a:t>
          </a:r>
          <a:endParaRPr lang="ru-RU" dirty="0"/>
        </a:p>
      </dgm:t>
    </dgm:pt>
    <dgm:pt modelId="{D80FD3D5-E573-4E9A-A89A-35FC08AA4234}" type="parTrans" cxnId="{D67394C7-1D6B-4F28-A348-06C7CE246BD1}">
      <dgm:prSet/>
      <dgm:spPr/>
      <dgm:t>
        <a:bodyPr/>
        <a:lstStyle/>
        <a:p>
          <a:endParaRPr lang="ru-RU"/>
        </a:p>
      </dgm:t>
    </dgm:pt>
    <dgm:pt modelId="{F743BD94-930D-4899-BA09-631C9FB38CB4}" type="sibTrans" cxnId="{D67394C7-1D6B-4F28-A348-06C7CE246BD1}">
      <dgm:prSet/>
      <dgm:spPr/>
      <dgm:t>
        <a:bodyPr/>
        <a:lstStyle/>
        <a:p>
          <a:endParaRPr lang="ru-RU"/>
        </a:p>
      </dgm:t>
    </dgm:pt>
    <dgm:pt modelId="{4497988D-71F8-4E8D-8890-936730904D24}">
      <dgm:prSet phldrT="[Текст]"/>
      <dgm:spPr/>
      <dgm:t>
        <a:bodyPr/>
        <a:lstStyle/>
        <a:p>
          <a:r>
            <a:rPr lang="ru-RU" dirty="0" smtClean="0"/>
            <a:t>Сведения о  имущественном или трудовом участии –                    </a:t>
          </a:r>
          <a:r>
            <a:rPr lang="ru-RU" dirty="0" smtClean="0"/>
            <a:t>592 600 </a:t>
          </a:r>
          <a:r>
            <a:rPr lang="ru-RU" dirty="0" smtClean="0"/>
            <a:t>рублей</a:t>
          </a:r>
          <a:endParaRPr lang="ru-RU" dirty="0"/>
        </a:p>
      </dgm:t>
    </dgm:pt>
    <dgm:pt modelId="{9D5D9F92-158D-4654-B057-DF3D27008AEC}" type="parTrans" cxnId="{BFE2F8E7-1C88-446C-AF0A-3B5E0FC34D38}">
      <dgm:prSet/>
      <dgm:spPr/>
      <dgm:t>
        <a:bodyPr/>
        <a:lstStyle/>
        <a:p>
          <a:endParaRPr lang="ru-RU"/>
        </a:p>
      </dgm:t>
    </dgm:pt>
    <dgm:pt modelId="{9B63781B-0E34-4271-9ECF-AF8C73209031}" type="sibTrans" cxnId="{BFE2F8E7-1C88-446C-AF0A-3B5E0FC34D38}">
      <dgm:prSet/>
      <dgm:spPr/>
      <dgm:t>
        <a:bodyPr/>
        <a:lstStyle/>
        <a:p>
          <a:endParaRPr lang="ru-RU"/>
        </a:p>
      </dgm:t>
    </dgm:pt>
    <dgm:pt modelId="{36B502A7-06F7-458D-B839-F9E2AE5DDDAA}" type="pres">
      <dgm:prSet presAssocID="{1F7881AF-10A5-406D-A62A-E5C536450EB1}" presName="Name0" presStyleCnt="0">
        <dgm:presLayoutVars>
          <dgm:dir/>
          <dgm:resizeHandles val="exact"/>
        </dgm:presLayoutVars>
      </dgm:prSet>
      <dgm:spPr/>
    </dgm:pt>
    <dgm:pt modelId="{0102AD86-CD00-4322-AE69-B0A9D3EDBA8C}" type="pres">
      <dgm:prSet presAssocID="{1F7881AF-10A5-406D-A62A-E5C536450EB1}" presName="bkgdShp" presStyleLbl="alignAccFollowNode1" presStyleIdx="0" presStyleCnt="1"/>
      <dgm:spPr/>
    </dgm:pt>
    <dgm:pt modelId="{BED5C547-299E-46DC-A5AB-B4254E1F0068}" type="pres">
      <dgm:prSet presAssocID="{1F7881AF-10A5-406D-A62A-E5C536450EB1}" presName="linComp" presStyleCnt="0"/>
      <dgm:spPr/>
    </dgm:pt>
    <dgm:pt modelId="{AFE1F12E-21F1-460E-A751-7FF521017845}" type="pres">
      <dgm:prSet presAssocID="{736F22AA-CB5D-4DC0-A613-C29E049F8D38}" presName="compNode" presStyleCnt="0"/>
      <dgm:spPr/>
    </dgm:pt>
    <dgm:pt modelId="{5FDB7D4D-DFAD-467F-8F00-83F20E4AF659}" type="pres">
      <dgm:prSet presAssocID="{736F22AA-CB5D-4DC0-A613-C29E049F8D3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BA14B-4451-4FD4-91DB-EBBA354A3477}" type="pres">
      <dgm:prSet presAssocID="{736F22AA-CB5D-4DC0-A613-C29E049F8D38}" presName="invisiNode" presStyleLbl="node1" presStyleIdx="0" presStyleCnt="3"/>
      <dgm:spPr/>
    </dgm:pt>
    <dgm:pt modelId="{EB4814A2-121C-4735-9744-1E02239AD946}" type="pres">
      <dgm:prSet presAssocID="{736F22AA-CB5D-4DC0-A613-C29E049F8D38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solidFill>
            <a:srgbClr val="00B0F0"/>
          </a:solidFill>
        </a:ln>
      </dgm:spPr>
    </dgm:pt>
    <dgm:pt modelId="{32EC501F-56EC-4A22-941B-2235E70D3016}" type="pres">
      <dgm:prSet presAssocID="{42CB26C6-AA11-4BC3-B4C5-DF50F435F47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E5EFE9-8307-4DC3-A0FA-A006CB35728E}" type="pres">
      <dgm:prSet presAssocID="{C7BCA9DA-E3A1-4421-8FAF-3DDC5903EBE6}" presName="compNode" presStyleCnt="0"/>
      <dgm:spPr/>
    </dgm:pt>
    <dgm:pt modelId="{01A401F8-624F-4D2B-B6FA-9EA3E594367A}" type="pres">
      <dgm:prSet presAssocID="{C7BCA9DA-E3A1-4421-8FAF-3DDC5903EB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5A590-BD04-47C9-B580-79CEF299B9E1}" type="pres">
      <dgm:prSet presAssocID="{C7BCA9DA-E3A1-4421-8FAF-3DDC5903EBE6}" presName="invisiNode" presStyleLbl="node1" presStyleIdx="1" presStyleCnt="3"/>
      <dgm:spPr/>
    </dgm:pt>
    <dgm:pt modelId="{AAC4ACD1-E560-49F4-B006-2794B83EC4A7}" type="pres">
      <dgm:prSet presAssocID="{C7BCA9DA-E3A1-4421-8FAF-3DDC5903EBE6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solidFill>
            <a:srgbClr val="00B0F0"/>
          </a:solidFill>
        </a:ln>
      </dgm:spPr>
    </dgm:pt>
    <dgm:pt modelId="{940DF45F-684C-4440-BB59-5CB65A508BAE}" type="pres">
      <dgm:prSet presAssocID="{F743BD94-930D-4899-BA09-631C9FB38C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DF088EC-932E-4F54-9C2C-9DA946E25322}" type="pres">
      <dgm:prSet presAssocID="{4497988D-71F8-4E8D-8890-936730904D24}" presName="compNode" presStyleCnt="0"/>
      <dgm:spPr/>
    </dgm:pt>
    <dgm:pt modelId="{618B698D-D63A-48AB-9628-C06A4AD89405}" type="pres">
      <dgm:prSet presAssocID="{4497988D-71F8-4E8D-8890-936730904D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E3B01-21D5-44F1-BFA4-7690BE882ACE}" type="pres">
      <dgm:prSet presAssocID="{4497988D-71F8-4E8D-8890-936730904D24}" presName="invisiNode" presStyleLbl="node1" presStyleIdx="2" presStyleCnt="3"/>
      <dgm:spPr/>
    </dgm:pt>
    <dgm:pt modelId="{6258E33D-39D2-4127-A7F8-70E69D059DA5}" type="pres">
      <dgm:prSet presAssocID="{4497988D-71F8-4E8D-8890-936730904D24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solidFill>
            <a:srgbClr val="00B0F0"/>
          </a:solidFill>
        </a:ln>
      </dgm:spPr>
    </dgm:pt>
  </dgm:ptLst>
  <dgm:cxnLst>
    <dgm:cxn modelId="{8A334D70-EE46-4620-8EF1-9967572EFA62}" type="presOf" srcId="{42CB26C6-AA11-4BC3-B4C5-DF50F435F473}" destId="{32EC501F-56EC-4A22-941B-2235E70D3016}" srcOrd="0" destOrd="0" presId="urn:microsoft.com/office/officeart/2005/8/layout/pList2"/>
    <dgm:cxn modelId="{85A007EB-BFF6-4538-9401-20E7BC587DDC}" type="presOf" srcId="{F743BD94-930D-4899-BA09-631C9FB38CB4}" destId="{940DF45F-684C-4440-BB59-5CB65A508BAE}" srcOrd="0" destOrd="0" presId="urn:microsoft.com/office/officeart/2005/8/layout/pList2"/>
    <dgm:cxn modelId="{D1B247D5-F0F0-448B-8450-49393C1719BE}" type="presOf" srcId="{736F22AA-CB5D-4DC0-A613-C29E049F8D38}" destId="{5FDB7D4D-DFAD-467F-8F00-83F20E4AF659}" srcOrd="0" destOrd="0" presId="urn:microsoft.com/office/officeart/2005/8/layout/pList2"/>
    <dgm:cxn modelId="{BFE2F8E7-1C88-446C-AF0A-3B5E0FC34D38}" srcId="{1F7881AF-10A5-406D-A62A-E5C536450EB1}" destId="{4497988D-71F8-4E8D-8890-936730904D24}" srcOrd="2" destOrd="0" parTransId="{9D5D9F92-158D-4654-B057-DF3D27008AEC}" sibTransId="{9B63781B-0E34-4271-9ECF-AF8C73209031}"/>
    <dgm:cxn modelId="{59FD6894-8C57-4C01-8FC0-D14DFD4A0B44}" type="presOf" srcId="{C7BCA9DA-E3A1-4421-8FAF-3DDC5903EBE6}" destId="{01A401F8-624F-4D2B-B6FA-9EA3E594367A}" srcOrd="0" destOrd="0" presId="urn:microsoft.com/office/officeart/2005/8/layout/pList2"/>
    <dgm:cxn modelId="{D67394C7-1D6B-4F28-A348-06C7CE246BD1}" srcId="{1F7881AF-10A5-406D-A62A-E5C536450EB1}" destId="{C7BCA9DA-E3A1-4421-8FAF-3DDC5903EBE6}" srcOrd="1" destOrd="0" parTransId="{D80FD3D5-E573-4E9A-A89A-35FC08AA4234}" sibTransId="{F743BD94-930D-4899-BA09-631C9FB38CB4}"/>
    <dgm:cxn modelId="{53D725D1-34A7-4CD8-AC45-A692F8997293}" type="presOf" srcId="{4497988D-71F8-4E8D-8890-936730904D24}" destId="{618B698D-D63A-48AB-9628-C06A4AD89405}" srcOrd="0" destOrd="0" presId="urn:microsoft.com/office/officeart/2005/8/layout/pList2"/>
    <dgm:cxn modelId="{62053731-E325-4FEE-9FAF-8C41A9A95953}" type="presOf" srcId="{1F7881AF-10A5-406D-A62A-E5C536450EB1}" destId="{36B502A7-06F7-458D-B839-F9E2AE5DDDAA}" srcOrd="0" destOrd="0" presId="urn:microsoft.com/office/officeart/2005/8/layout/pList2"/>
    <dgm:cxn modelId="{02773216-3C08-4FBF-B410-4979259F3CE9}" srcId="{1F7881AF-10A5-406D-A62A-E5C536450EB1}" destId="{736F22AA-CB5D-4DC0-A613-C29E049F8D38}" srcOrd="0" destOrd="0" parTransId="{6E8A42F7-791C-4C76-8B15-2B7330DA66EF}" sibTransId="{42CB26C6-AA11-4BC3-B4C5-DF50F435F473}"/>
    <dgm:cxn modelId="{9079F3CF-EFEE-4D28-B367-2283A7E61878}" type="presParOf" srcId="{36B502A7-06F7-458D-B839-F9E2AE5DDDAA}" destId="{0102AD86-CD00-4322-AE69-B0A9D3EDBA8C}" srcOrd="0" destOrd="0" presId="urn:microsoft.com/office/officeart/2005/8/layout/pList2"/>
    <dgm:cxn modelId="{E3F7B081-2369-4A02-8A94-2405E65CD178}" type="presParOf" srcId="{36B502A7-06F7-458D-B839-F9E2AE5DDDAA}" destId="{BED5C547-299E-46DC-A5AB-B4254E1F0068}" srcOrd="1" destOrd="0" presId="urn:microsoft.com/office/officeart/2005/8/layout/pList2"/>
    <dgm:cxn modelId="{E4CD37EB-98E9-46BD-9068-46E171378BB0}" type="presParOf" srcId="{BED5C547-299E-46DC-A5AB-B4254E1F0068}" destId="{AFE1F12E-21F1-460E-A751-7FF521017845}" srcOrd="0" destOrd="0" presId="urn:microsoft.com/office/officeart/2005/8/layout/pList2"/>
    <dgm:cxn modelId="{9D9FD911-D293-4FE9-ADA9-43E61C23C341}" type="presParOf" srcId="{AFE1F12E-21F1-460E-A751-7FF521017845}" destId="{5FDB7D4D-DFAD-467F-8F00-83F20E4AF659}" srcOrd="0" destOrd="0" presId="urn:microsoft.com/office/officeart/2005/8/layout/pList2"/>
    <dgm:cxn modelId="{AE12172C-8AA2-454E-A433-096E40BAEB5A}" type="presParOf" srcId="{AFE1F12E-21F1-460E-A751-7FF521017845}" destId="{308BA14B-4451-4FD4-91DB-EBBA354A3477}" srcOrd="1" destOrd="0" presId="urn:microsoft.com/office/officeart/2005/8/layout/pList2"/>
    <dgm:cxn modelId="{81696D8F-4EE5-4656-B251-5CDEC09056B9}" type="presParOf" srcId="{AFE1F12E-21F1-460E-A751-7FF521017845}" destId="{EB4814A2-121C-4735-9744-1E02239AD946}" srcOrd="2" destOrd="0" presId="urn:microsoft.com/office/officeart/2005/8/layout/pList2"/>
    <dgm:cxn modelId="{83EE1C7A-7C21-4973-84A0-EEEE79D0C604}" type="presParOf" srcId="{BED5C547-299E-46DC-A5AB-B4254E1F0068}" destId="{32EC501F-56EC-4A22-941B-2235E70D3016}" srcOrd="1" destOrd="0" presId="urn:microsoft.com/office/officeart/2005/8/layout/pList2"/>
    <dgm:cxn modelId="{76EE64DB-F588-442B-ADFE-FD698A9BDC13}" type="presParOf" srcId="{BED5C547-299E-46DC-A5AB-B4254E1F0068}" destId="{59E5EFE9-8307-4DC3-A0FA-A006CB35728E}" srcOrd="2" destOrd="0" presId="urn:microsoft.com/office/officeart/2005/8/layout/pList2"/>
    <dgm:cxn modelId="{81DC1291-E87F-4C28-BA0F-8BC1072CC09B}" type="presParOf" srcId="{59E5EFE9-8307-4DC3-A0FA-A006CB35728E}" destId="{01A401F8-624F-4D2B-B6FA-9EA3E594367A}" srcOrd="0" destOrd="0" presId="urn:microsoft.com/office/officeart/2005/8/layout/pList2"/>
    <dgm:cxn modelId="{013F425C-9750-41F6-A894-7376F0CB60CF}" type="presParOf" srcId="{59E5EFE9-8307-4DC3-A0FA-A006CB35728E}" destId="{00E5A590-BD04-47C9-B580-79CEF299B9E1}" srcOrd="1" destOrd="0" presId="urn:microsoft.com/office/officeart/2005/8/layout/pList2"/>
    <dgm:cxn modelId="{C6C6CF89-6D59-482D-B821-4945BA6CEF62}" type="presParOf" srcId="{59E5EFE9-8307-4DC3-A0FA-A006CB35728E}" destId="{AAC4ACD1-E560-49F4-B006-2794B83EC4A7}" srcOrd="2" destOrd="0" presId="urn:microsoft.com/office/officeart/2005/8/layout/pList2"/>
    <dgm:cxn modelId="{26AEF1E7-8162-49B1-9748-EC0BC6702ACC}" type="presParOf" srcId="{BED5C547-299E-46DC-A5AB-B4254E1F0068}" destId="{940DF45F-684C-4440-BB59-5CB65A508BAE}" srcOrd="3" destOrd="0" presId="urn:microsoft.com/office/officeart/2005/8/layout/pList2"/>
    <dgm:cxn modelId="{FCBAFDA0-106E-4347-AC7B-CD95CA367C76}" type="presParOf" srcId="{BED5C547-299E-46DC-A5AB-B4254E1F0068}" destId="{6DF088EC-932E-4F54-9C2C-9DA946E25322}" srcOrd="4" destOrd="0" presId="urn:microsoft.com/office/officeart/2005/8/layout/pList2"/>
    <dgm:cxn modelId="{B2A0FC87-53AE-4B08-95C6-6497ECEBD745}" type="presParOf" srcId="{6DF088EC-932E-4F54-9C2C-9DA946E25322}" destId="{618B698D-D63A-48AB-9628-C06A4AD89405}" srcOrd="0" destOrd="0" presId="urn:microsoft.com/office/officeart/2005/8/layout/pList2"/>
    <dgm:cxn modelId="{2996C10F-91DA-4D44-B061-2CA9A1AC73AA}" type="presParOf" srcId="{6DF088EC-932E-4F54-9C2C-9DA946E25322}" destId="{C2DE3B01-21D5-44F1-BFA4-7690BE882ACE}" srcOrd="1" destOrd="0" presId="urn:microsoft.com/office/officeart/2005/8/layout/pList2"/>
    <dgm:cxn modelId="{34512C7D-E684-4CB8-B677-1D737B62EA07}" type="presParOf" srcId="{6DF088EC-932E-4F54-9C2C-9DA946E25322}" destId="{6258E33D-39D2-4127-A7F8-70E69D059DA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2AD86-CD00-4322-AE69-B0A9D3EDBA8C}">
      <dsp:nvSpPr>
        <dsp:cNvPr id="0" name=""/>
        <dsp:cNvSpPr/>
      </dsp:nvSpPr>
      <dsp:spPr>
        <a:xfrm>
          <a:off x="0" y="0"/>
          <a:ext cx="4700587" cy="15773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814A2-121C-4735-9744-1E02239AD946}">
      <dsp:nvSpPr>
        <dsp:cNvPr id="0" name=""/>
        <dsp:cNvSpPr/>
      </dsp:nvSpPr>
      <dsp:spPr>
        <a:xfrm>
          <a:off x="141017" y="210311"/>
          <a:ext cx="1380797" cy="11567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B7D4D-DFAD-467F-8F00-83F20E4AF659}">
      <dsp:nvSpPr>
        <dsp:cNvPr id="0" name=""/>
        <dsp:cNvSpPr/>
      </dsp:nvSpPr>
      <dsp:spPr>
        <a:xfrm rot="10800000">
          <a:off x="141017" y="1577339"/>
          <a:ext cx="1380797" cy="19278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Средства областного бюджета-    </a:t>
          </a:r>
          <a:r>
            <a:rPr lang="ru-RU" sz="1200" kern="1200" dirty="0" smtClean="0"/>
            <a:t>2 222 250 </a:t>
          </a:r>
          <a:r>
            <a:rPr lang="ru-RU" sz="1200" kern="1200" dirty="0" smtClean="0"/>
            <a:t>  .</a:t>
          </a:r>
          <a:endParaRPr lang="ru-RU" sz="1200" kern="1200" dirty="0"/>
        </a:p>
      </dsp:txBody>
      <dsp:txXfrm rot="10800000">
        <a:off x="183481" y="1577339"/>
        <a:ext cx="1295869" cy="1885396"/>
      </dsp:txXfrm>
    </dsp:sp>
    <dsp:sp modelId="{AAC4ACD1-E560-49F4-B006-2794B83EC4A7}">
      <dsp:nvSpPr>
        <dsp:cNvPr id="0" name=""/>
        <dsp:cNvSpPr/>
      </dsp:nvSpPr>
      <dsp:spPr>
        <a:xfrm>
          <a:off x="1659895" y="210311"/>
          <a:ext cx="1380797" cy="11567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401F8-624F-4D2B-B6FA-9EA3E594367A}">
      <dsp:nvSpPr>
        <dsp:cNvPr id="0" name=""/>
        <dsp:cNvSpPr/>
      </dsp:nvSpPr>
      <dsp:spPr>
        <a:xfrm rot="10800000">
          <a:off x="1659895" y="1577339"/>
          <a:ext cx="1380797" cy="19278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Средства местного бюджета </a:t>
          </a:r>
          <a:r>
            <a:rPr lang="ru-RU" sz="1200" kern="1200" dirty="0" smtClean="0"/>
            <a:t>–148  </a:t>
          </a:r>
          <a:r>
            <a:rPr lang="ru-RU" sz="1200" kern="1200" dirty="0" smtClean="0"/>
            <a:t>150 </a:t>
          </a:r>
          <a:r>
            <a:rPr lang="ru-RU" sz="1200" kern="1200" dirty="0" smtClean="0"/>
            <a:t> </a:t>
          </a:r>
          <a:r>
            <a:rPr lang="ru-RU" sz="1200" kern="1200" dirty="0" smtClean="0"/>
            <a:t>рублей</a:t>
          </a:r>
          <a:endParaRPr lang="ru-RU" sz="1200" kern="1200" dirty="0"/>
        </a:p>
      </dsp:txBody>
      <dsp:txXfrm rot="10800000">
        <a:off x="1702359" y="1577339"/>
        <a:ext cx="1295869" cy="1885396"/>
      </dsp:txXfrm>
    </dsp:sp>
    <dsp:sp modelId="{6258E33D-39D2-4127-A7F8-70E69D059DA5}">
      <dsp:nvSpPr>
        <dsp:cNvPr id="0" name=""/>
        <dsp:cNvSpPr/>
      </dsp:nvSpPr>
      <dsp:spPr>
        <a:xfrm>
          <a:off x="3178772" y="210312"/>
          <a:ext cx="1380797" cy="11567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B698D-D63A-48AB-9628-C06A4AD89405}">
      <dsp:nvSpPr>
        <dsp:cNvPr id="0" name=""/>
        <dsp:cNvSpPr/>
      </dsp:nvSpPr>
      <dsp:spPr>
        <a:xfrm rot="10800000">
          <a:off x="3178772" y="1577339"/>
          <a:ext cx="1380797" cy="19278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Сведения о  имущественном или трудовом участии –                    </a:t>
          </a:r>
          <a:r>
            <a:rPr lang="ru-RU" sz="1200" kern="1200" dirty="0" smtClean="0"/>
            <a:t>592 600 </a:t>
          </a:r>
          <a:r>
            <a:rPr lang="ru-RU" sz="1200" kern="1200" dirty="0" smtClean="0"/>
            <a:t>рублей</a:t>
          </a:r>
          <a:endParaRPr lang="ru-RU" sz="1200" kern="1200" dirty="0"/>
        </a:p>
      </dsp:txBody>
      <dsp:txXfrm rot="10800000">
        <a:off x="3221236" y="1577339"/>
        <a:ext cx="1295869" cy="1885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914A9FC-80F2-47C6-8621-52964005918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2E41DCE-B5B1-48B6-929E-CEA4889F573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A9FC-80F2-47C6-8621-52964005918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E41DCE-B5B1-48B6-929E-CEA4889F573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A9FC-80F2-47C6-8621-52964005918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E41DCE-B5B1-48B6-929E-CEA4889F573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A9FC-80F2-47C6-8621-52964005918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E41DCE-B5B1-48B6-929E-CEA4889F573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0914A9FC-80F2-47C6-8621-52964005918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2E41DCE-B5B1-48B6-929E-CEA4889F573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A9FC-80F2-47C6-8621-52964005918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E41DCE-B5B1-48B6-929E-CEA4889F573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A9FC-80F2-47C6-8621-52964005918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E41DCE-B5B1-48B6-929E-CEA4889F573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A9FC-80F2-47C6-8621-52964005918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E41DCE-B5B1-48B6-929E-CEA4889F57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A9FC-80F2-47C6-8621-52964005918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E41DCE-B5B1-48B6-929E-CEA4889F57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A9FC-80F2-47C6-8621-52964005918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E41DCE-B5B1-48B6-929E-CEA4889F57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A9FC-80F2-47C6-8621-52964005918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E41DCE-B5B1-48B6-929E-CEA4889F5733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E41DCE-B5B1-48B6-929E-CEA4889F57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14A9FC-80F2-47C6-8621-52964005918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Верхнетоемский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муниципальный округ посёлок Красная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ремонт клуба в посёлке Красная «Клуб – центр культуры!»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73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0925"/>
            <a:ext cx="3124200" cy="234315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9125"/>
            <a:ext cx="3124200" cy="234315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 в рамках реализации проекта « Клуб- центр культуры»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63691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Было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5661248"/>
            <a:ext cx="73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Будет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2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53027"/>
            <a:ext cx="3124200" cy="2618946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457200"/>
            <a:ext cx="2000250" cy="26670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Подсобные помещения, коридор.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0029" y="278092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было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517232"/>
            <a:ext cx="73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будет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0925"/>
            <a:ext cx="3124200" cy="234315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9125"/>
            <a:ext cx="3124200" cy="234315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Кабинет завклуба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242088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было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517232"/>
            <a:ext cx="73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будет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0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17" y="3429000"/>
            <a:ext cx="1771365" cy="26670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457200"/>
            <a:ext cx="2000250" cy="26670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Тёплый туалет. 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249289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было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5373216"/>
            <a:ext cx="73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будет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2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740084"/>
              </p:ext>
            </p:extLst>
          </p:nvPr>
        </p:nvGraphicFramePr>
        <p:xfrm>
          <a:off x="304800" y="1676400"/>
          <a:ext cx="4700588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1844824"/>
            <a:ext cx="2808312" cy="2664296"/>
          </a:xfrm>
        </p:spPr>
        <p:txBody>
          <a:bodyPr>
            <a:prstTxWarp prst="textPlain">
              <a:avLst>
                <a:gd name="adj" fmla="val 52237"/>
              </a:avLst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Планируемые источники финансирования проекта.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692696"/>
            <a:ext cx="4651723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Общая стоимость проекта – </a:t>
            </a:r>
            <a:r>
              <a:rPr lang="ru-RU" dirty="0"/>
              <a:t>2 963 000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рублей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2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2667000" cy="26670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Ремонт сельского клуба создаст условия для организации досуга и обеспечения жителей посёлка услугами культуры.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29000"/>
            <a:ext cx="2667000" cy="26670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788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3100"/>
            <a:ext cx="3657600" cy="27432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Клуб посёлка Красная – деревянное, одноэтажное здание,                               ( бывший промтоварный магазин), преобразован в клуб в 2001 году.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02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2667000" cy="26670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Сельский клуб – является единственным местом проведения досуга для всех возрастных категорий жителей и гостей посёлка.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41321"/>
            <a:ext cx="3124200" cy="2042357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7579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0925"/>
            <a:ext cx="3124200" cy="234315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 отчётный период 2022 года – в клубе посёлка Красная проведено более 80 мероприятий, охват населения в данных мероприятиях составил более 2, 500 человек.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9125"/>
            <a:ext cx="3124200" cy="234315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330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0925"/>
            <a:ext cx="3124200" cy="234315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8127"/>
            <a:ext cx="3124200" cy="2505145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332656"/>
            <a:ext cx="2819400" cy="5714999"/>
          </a:xfrm>
        </p:spPr>
        <p:txBody>
          <a:bodyPr anchor="b">
            <a:prstTxWarp prst="textPlain">
              <a:avLst/>
            </a:prstTxWarp>
            <a:norm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базе  поселкового клуба создана вокальная группа «Горлинка», которая принимает участие в окружных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территориальных мероприятиях               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72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0925"/>
            <a:ext cx="3124200" cy="234315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3639"/>
            <a:ext cx="3124200" cy="2074121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Детская вокальная группа «Непоседы», является клубным формированием, также принимает активное участие в окружных и территориальных                мероприятиях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73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0925"/>
            <a:ext cx="3124200" cy="234315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9125"/>
            <a:ext cx="3124200" cy="234315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сходах жители посёлка неоднократно  поднимали вопрос с ремонтом клуба.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21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25" y="457200"/>
            <a:ext cx="1573750" cy="26670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социальных сетях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Вконтакте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группе «Сказание о Красной. Память» был проведён анонимный опрос по дальнейшему ремонту клуба.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34" y="3429000"/>
            <a:ext cx="1418532" cy="26670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311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8" y="3429000"/>
            <a:ext cx="2408943" cy="26670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9125"/>
            <a:ext cx="3124200" cy="234315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2023 году по инициативному проекту была отремонтирована часть здания клуба: 1. Большой зрительный зал, подсобное помещение.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979452"/>
      </p:ext>
    </p:extLst>
  </p:cSld>
  <p:clrMapOvr>
    <a:masterClrMapping/>
  </p:clrMapOvr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1156</TotalTime>
  <Words>248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Wingdings</vt:lpstr>
      <vt:lpstr>Составная</vt:lpstr>
      <vt:lpstr>Проект ремонт клуба в посёлке Красная «Клуб – центр культуры!»</vt:lpstr>
      <vt:lpstr>Клуб посёлка Красная – деревянное, одноэтажное здание,                               ( бывший промтоварный магазин), преобразован в клуб в 2001 году. </vt:lpstr>
      <vt:lpstr>Сельский клуб – является единственным местом проведения досуга для всех возрастных категорий жителей и гостей посёлка.</vt:lpstr>
      <vt:lpstr>За  отчётный период 2022 года – в клубе посёлка Красная проведено более 80 мероприятий, охват населения в данных мероприятиях составил более 2, 500 человек.</vt:lpstr>
      <vt:lpstr>На базе  поселкового клуба создана вокальная группа «Горлинка», которая принимает участие в окружных  и территориальных мероприятиях                </vt:lpstr>
      <vt:lpstr>Детская вокальная группа «Непоседы», является клубным формированием, также принимает активное участие в окружных и территориальных                мероприятиях</vt:lpstr>
      <vt:lpstr>На сходах жители посёлка неоднократно  поднимали вопрос с ремонтом клуба.</vt:lpstr>
      <vt:lpstr>В социальных сетях Вконтакте в группе «Сказание о Красной. Память» был проведён анонимный опрос по дальнейшему ремонту клуба.</vt:lpstr>
      <vt:lpstr>В 2023 году по инициативному проекту была отремонтирована часть здания клуба: 1. Большой зрительный зал, подсобное помещение. </vt:lpstr>
      <vt:lpstr>Мероприятия в рамках реализации проекта « Клуб- центр культуры»</vt:lpstr>
      <vt:lpstr>Подсобные помещения, коридор.</vt:lpstr>
      <vt:lpstr>Кабинет завклуба</vt:lpstr>
      <vt:lpstr>Тёплый туалет. </vt:lpstr>
      <vt:lpstr>Презентация PowerPoint</vt:lpstr>
      <vt:lpstr>Ремонт сельского клуба создаст условия для организации досуга и обеспечения жителей посёлка услугами культуры.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ремонт клуба в посёлке Красная «Клуб – центр культуры!»</dc:title>
  <dc:creator>вера малухина</dc:creator>
  <cp:lastModifiedBy>admgorka</cp:lastModifiedBy>
  <cp:revision>15</cp:revision>
  <dcterms:created xsi:type="dcterms:W3CDTF">2023-08-28T19:08:40Z</dcterms:created>
  <dcterms:modified xsi:type="dcterms:W3CDTF">2023-09-21T09:18:29Z</dcterms:modified>
</cp:coreProperties>
</file>